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8"/>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8/19/19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CCC8-5505-F541-9FA8-BC47217D88D7}"/>
              </a:ext>
            </a:extLst>
          </p:cNvPr>
          <p:cNvSpPr>
            <a:spLocks noGrp="1"/>
          </p:cNvSpPr>
          <p:nvPr>
            <p:ph type="ctrTitle"/>
          </p:nvPr>
        </p:nvSpPr>
        <p:spPr>
          <a:xfrm>
            <a:off x="2835186" y="1946069"/>
            <a:ext cx="6521627" cy="1724378"/>
          </a:xfrm>
        </p:spPr>
        <p:txBody>
          <a:bodyPr>
            <a:normAutofit/>
          </a:bodyPr>
          <a:lstStyle/>
          <a:p>
            <a:pPr algn="ctr"/>
            <a:r>
              <a:rPr lang="en-US" dirty="0"/>
              <a:t>Paper Review</a:t>
            </a:r>
            <a:br>
              <a:rPr lang="en-US" dirty="0"/>
            </a:br>
            <a:r>
              <a:rPr lang="en-US" dirty="0"/>
              <a:t>AI IN CYBERSECURITY</a:t>
            </a:r>
          </a:p>
        </p:txBody>
      </p:sp>
      <p:sp>
        <p:nvSpPr>
          <p:cNvPr id="3" name="Subtitle 2">
            <a:extLst>
              <a:ext uri="{FF2B5EF4-FFF2-40B4-BE49-F238E27FC236}">
                <a16:creationId xmlns:a16="http://schemas.microsoft.com/office/drawing/2014/main" id="{9A1B72A8-D03A-CF43-B171-038BBACA4E79}"/>
              </a:ext>
            </a:extLst>
          </p:cNvPr>
          <p:cNvSpPr>
            <a:spLocks noGrp="1"/>
          </p:cNvSpPr>
          <p:nvPr>
            <p:ph type="subTitle" idx="1"/>
          </p:nvPr>
        </p:nvSpPr>
        <p:spPr>
          <a:xfrm>
            <a:off x="5134945" y="4491310"/>
            <a:ext cx="3510051" cy="659878"/>
          </a:xfrm>
        </p:spPr>
        <p:txBody>
          <a:bodyPr/>
          <a:lstStyle/>
          <a:p>
            <a:r>
              <a:rPr lang="en-US" dirty="0"/>
              <a:t>presented by: Mayank Semwal</a:t>
            </a:r>
          </a:p>
        </p:txBody>
      </p:sp>
      <mc:AlternateContent xmlns:mc="http://schemas.openxmlformats.org/markup-compatibility/2006" xmlns:am3d="http://schemas.microsoft.com/office/drawing/2017/model3d">
        <mc:Choice Requires="am3d">
          <p:graphicFrame>
            <p:nvGraphicFramePr>
              <p:cNvPr id="5" name="3D Model 4" descr="Gorill-bot">
                <a:extLst>
                  <a:ext uri="{FF2B5EF4-FFF2-40B4-BE49-F238E27FC236}">
                    <a16:creationId xmlns:a16="http://schemas.microsoft.com/office/drawing/2014/main" id="{982ED5C7-216C-BA4E-ADA5-964CAA9BE53F}"/>
                  </a:ext>
                </a:extLst>
              </p:cNvPr>
              <p:cNvGraphicFramePr>
                <a:graphicFrameLocks noChangeAspect="1"/>
              </p:cNvGraphicFramePr>
              <p:nvPr>
                <p:extLst>
                  <p:ext uri="{D42A27DB-BD31-4B8C-83A1-F6EECF244321}">
                    <p14:modId xmlns:p14="http://schemas.microsoft.com/office/powerpoint/2010/main" val="3699281172"/>
                  </p:ext>
                </p:extLst>
              </p:nvPr>
            </p:nvGraphicFramePr>
            <p:xfrm>
              <a:off x="8644996" y="3774315"/>
              <a:ext cx="3667431" cy="2753746"/>
            </p:xfrm>
            <a:graphic>
              <a:graphicData uri="http://schemas.microsoft.com/office/drawing/2017/model3d">
                <am3d:model3d r:embed="rId2">
                  <am3d:spPr>
                    <a:xfrm>
                      <a:off x="0" y="0"/>
                      <a:ext cx="3667431" cy="2753746"/>
                    </a:xfrm>
                    <a:prstGeom prst="rect">
                      <a:avLst/>
                    </a:prstGeom>
                  </am3d:spPr>
                  <am3d:camera>
                    <am3d:pos x="0" y="0" z="58324308"/>
                    <am3d:up dx="0" dy="36000000" dz="0"/>
                    <am3d:lookAt x="0" y="0" z="0"/>
                    <am3d:perspective fov="2700000"/>
                  </am3d:camera>
                  <am3d:trans>
                    <am3d:meterPerModelUnit n="4874141" d="1000000"/>
                    <am3d:preTrans dx="4568012" dy="-10741122" dz="1362225"/>
                    <am3d:scale>
                      <am3d:sx n="1000000" d="1000000"/>
                      <am3d:sy n="1000000" d="1000000"/>
                      <am3d:sz n="1000000" d="1000000"/>
                    </am3d:scale>
                    <am3d:rot ax="410672" ay="2636114" az="285689"/>
                    <am3d:postTrans dx="0" dy="0" dz="0"/>
                  </am3d:trans>
                  <am3d:raster rName="Office3DRenderer" rVer="16.0.8326">
                    <am3d:blip r:embed="rId3"/>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Gorill-bot">
                <a:extLst>
                  <a:ext uri="{FF2B5EF4-FFF2-40B4-BE49-F238E27FC236}">
                    <a16:creationId xmlns:a16="http://schemas.microsoft.com/office/drawing/2014/main" id="{982ED5C7-216C-BA4E-ADA5-964CAA9BE53F}"/>
                  </a:ext>
                </a:extLst>
              </p:cNvPr>
              <p:cNvPicPr>
                <a:picLocks noGrp="1" noRot="1" noChangeAspect="1" noMove="1" noResize="1" noEditPoints="1" noAdjustHandles="1" noChangeArrowheads="1" noChangeShapeType="1" noCrop="1"/>
              </p:cNvPicPr>
              <p:nvPr/>
            </p:nvPicPr>
            <p:blipFill>
              <a:blip r:embed="rId4"/>
              <a:stretch>
                <a:fillRect/>
              </a:stretch>
            </p:blipFill>
            <p:spPr>
              <a:xfrm>
                <a:off x="8644996" y="3774315"/>
                <a:ext cx="3667431" cy="2753746"/>
              </a:xfrm>
              <a:prstGeom prst="rect">
                <a:avLst/>
              </a:prstGeom>
            </p:spPr>
          </p:pic>
        </mc:Fallback>
      </mc:AlternateContent>
    </p:spTree>
    <p:extLst>
      <p:ext uri="{BB962C8B-B14F-4D97-AF65-F5344CB8AC3E}">
        <p14:creationId xmlns:p14="http://schemas.microsoft.com/office/powerpoint/2010/main" val="280948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B4621-C219-E545-ADE5-BDCBC608694A}"/>
              </a:ext>
            </a:extLst>
          </p:cNvPr>
          <p:cNvSpPr>
            <a:spLocks noGrp="1"/>
          </p:cNvSpPr>
          <p:nvPr>
            <p:ph idx="1"/>
          </p:nvPr>
        </p:nvSpPr>
        <p:spPr>
          <a:xfrm>
            <a:off x="685802" y="776111"/>
            <a:ext cx="9564510" cy="5305778"/>
          </a:xfrm>
        </p:spPr>
        <p:txBody>
          <a:bodyPr>
            <a:normAutofit fontScale="77500" lnSpcReduction="20000"/>
          </a:bodyPr>
          <a:lstStyle/>
          <a:p>
            <a:pPr marL="0" indent="0">
              <a:buNone/>
            </a:pPr>
            <a:r>
              <a:rPr lang="en-CA" sz="2800" dirty="0"/>
              <a:t>What is the central question addressed by the research? </a:t>
            </a:r>
          </a:p>
          <a:p>
            <a:r>
              <a:rPr lang="en-CA" sz="2100" dirty="0"/>
              <a:t>Users increasingly rely on crowdsourced information, such as reviews on Yelp and Amazon, and liked posts and ads on Facebook. Paper provided approach to detect anomalous user behaviour.</a:t>
            </a:r>
          </a:p>
          <a:p>
            <a:r>
              <a:rPr lang="en-CA" sz="2100" dirty="0"/>
              <a:t>It models the behavior of normal users accurately and identifies significant deviations from it as anomalous.</a:t>
            </a:r>
          </a:p>
          <a:p>
            <a:pPr marL="0" indent="0">
              <a:buNone/>
            </a:pPr>
            <a:endParaRPr lang="en-CA" sz="2600" dirty="0"/>
          </a:p>
          <a:p>
            <a:pPr marL="0" indent="0">
              <a:buNone/>
            </a:pPr>
            <a:r>
              <a:rPr lang="en-CA" sz="2800" b="1" dirty="0"/>
              <a:t>Is it relevant and interesting?</a:t>
            </a:r>
          </a:p>
          <a:p>
            <a:r>
              <a:rPr lang="en-CA" sz="2100" dirty="0"/>
              <a:t>Yes paper is relevant but for finding anomalous users in Facebook and their posts, likes and ads only not Yelp and Twitter.</a:t>
            </a:r>
          </a:p>
          <a:p>
            <a:r>
              <a:rPr lang="en-CA" sz="2100" dirty="0"/>
              <a:t>Because they have verified and produced results for Facebook only. </a:t>
            </a:r>
          </a:p>
          <a:p>
            <a:pPr marL="0" indent="0">
              <a:buNone/>
            </a:pPr>
            <a:endParaRPr lang="en-CA" sz="2600" dirty="0"/>
          </a:p>
          <a:p>
            <a:pPr marL="0" indent="0">
              <a:buNone/>
            </a:pPr>
            <a:r>
              <a:rPr lang="en-CA" sz="2800" dirty="0"/>
              <a:t>What are the claims the papers made?</a:t>
            </a:r>
          </a:p>
          <a:p>
            <a:r>
              <a:rPr lang="en-CA" sz="2100" dirty="0"/>
              <a:t>Label attacker efficiently unlike supervised learning which hypothesizes over known attacks.</a:t>
            </a:r>
          </a:p>
          <a:p>
            <a:r>
              <a:rPr lang="en-CA" sz="2100" dirty="0"/>
              <a:t>Adapt according to attacker and detect diverse attacker strategies - fake, compromising and colluding without no a priori labeling.</a:t>
            </a:r>
          </a:p>
          <a:p>
            <a:r>
              <a:rPr lang="en-CA" sz="2100" dirty="0"/>
              <a:t>Identifies normal user accurately and identifies deviation from normal user as anomalous using Principal Component Analysis. </a:t>
            </a:r>
          </a:p>
          <a:p>
            <a:endParaRPr lang="en-US" dirty="0"/>
          </a:p>
        </p:txBody>
      </p:sp>
    </p:spTree>
    <p:extLst>
      <p:ext uri="{BB962C8B-B14F-4D97-AF65-F5344CB8AC3E}">
        <p14:creationId xmlns:p14="http://schemas.microsoft.com/office/powerpoint/2010/main" val="369737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030DC-FB22-CF4E-9DEC-C52157469562}"/>
              </a:ext>
            </a:extLst>
          </p:cNvPr>
          <p:cNvSpPr>
            <a:spLocks noGrp="1"/>
          </p:cNvSpPr>
          <p:nvPr>
            <p:ph idx="1"/>
          </p:nvPr>
        </p:nvSpPr>
        <p:spPr>
          <a:xfrm>
            <a:off x="0" y="-146756"/>
            <a:ext cx="12192000" cy="7004756"/>
          </a:xfrm>
        </p:spPr>
        <p:txBody>
          <a:bodyPr>
            <a:normAutofit lnSpcReduction="10000"/>
          </a:bodyPr>
          <a:lstStyle/>
          <a:p>
            <a:pPr marL="0" indent="0">
              <a:buNone/>
            </a:pPr>
            <a:endParaRPr lang="en-CA" sz="2200" dirty="0"/>
          </a:p>
          <a:p>
            <a:pPr marL="0" indent="0">
              <a:buNone/>
            </a:pPr>
            <a:r>
              <a:rPr lang="en-CA" sz="2200" dirty="0"/>
              <a:t>Do the authors provide enough rationale or evidence to support their claims?</a:t>
            </a:r>
          </a:p>
          <a:p>
            <a:r>
              <a:rPr lang="en-CA" sz="1600" dirty="0"/>
              <a:t>Yes, they have tried different methods to demonstrate their topic and verified the results by corroboration with Facebook. </a:t>
            </a:r>
          </a:p>
          <a:p>
            <a:r>
              <a:rPr lang="en-CA" sz="1600" dirty="0"/>
              <a:t>Method 1, Collected data of 13991 random users from Facebook’s people directory and they found that only 2.2% of users and 32% of their likes were removed by Facebook.</a:t>
            </a:r>
            <a:endParaRPr lang="en-CA" sz="1700" dirty="0"/>
          </a:p>
          <a:p>
            <a:r>
              <a:rPr lang="en-CA" sz="1600" dirty="0"/>
              <a:t>Method 2, They have also created click-spam ad in Facebook that target normal users and found later that 49.18% likes were removed by Facebook.</a:t>
            </a:r>
          </a:p>
          <a:p>
            <a:r>
              <a:rPr lang="en-CA" sz="1600" dirty="0"/>
              <a:t>Method 3, Purchased data of users from black-market consisting of compromised and colluding users and 50% of all their likes were removed. Although reliability of black market data is suspicious.</a:t>
            </a:r>
          </a:p>
          <a:p>
            <a:pPr marL="0" indent="0">
              <a:buNone/>
            </a:pPr>
            <a:endParaRPr lang="en-CA" sz="1600" dirty="0"/>
          </a:p>
          <a:p>
            <a:pPr marL="0" indent="0">
              <a:buNone/>
            </a:pPr>
            <a:r>
              <a:rPr lang="en-CA" sz="2200" dirty="0"/>
              <a:t>How original is the topic?</a:t>
            </a:r>
          </a:p>
          <a:p>
            <a:r>
              <a:rPr lang="en-CA" sz="1600" dirty="0"/>
              <a:t>Unsupervised learning-based anomaly detection was proposed by Li et al. [45] to detect volume anomalies in network traffic using PCA-based methods. </a:t>
            </a:r>
          </a:p>
          <a:p>
            <a:r>
              <a:rPr lang="en-CA" sz="1600" dirty="0"/>
              <a:t>Wang et al. [63] proposed a Sybil detection technique using server-side click- stream models (based on user behavior defined by click- through events generated by users during their social net- work browsing sessions) </a:t>
            </a:r>
          </a:p>
          <a:p>
            <a:r>
              <a:rPr lang="en-CA" sz="1600" dirty="0"/>
              <a:t>Tan et al. [60] use a user-link graph along with the OSN graph to detect some honest users with supervised ML classifier and then perform an unsupervised analysis to detect OSN spam. </a:t>
            </a:r>
          </a:p>
          <a:p>
            <a:r>
              <a:rPr lang="en-CA" sz="1500" dirty="0"/>
              <a:t>Copy- Catch [3] detects fraudulent likes by looking for a specific attack signature — groups of users liking the same page at around the same time (lockstep behavior). It is used in Facebook to detect fraudulent likes.</a:t>
            </a:r>
          </a:p>
          <a:p>
            <a:endParaRPr lang="en-CA" sz="1500" dirty="0"/>
          </a:p>
          <a:p>
            <a:pPr marL="0" indent="0">
              <a:buNone/>
            </a:pPr>
            <a:r>
              <a:rPr lang="en-CA" sz="1500" dirty="0"/>
              <a:t>Approach as per paper using Principal Component Analysis provides a more systematic and general frame- work for modeling user behavior in social networks, and in fact, our PCA-based approach could leverage the user behavior features (e.g., user click-stream models [63]) used in existing work for misbehavior detection. </a:t>
            </a:r>
          </a:p>
        </p:txBody>
      </p:sp>
    </p:spTree>
    <p:extLst>
      <p:ext uri="{BB962C8B-B14F-4D97-AF65-F5344CB8AC3E}">
        <p14:creationId xmlns:p14="http://schemas.microsoft.com/office/powerpoint/2010/main" val="328805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ED40E-F1A0-F744-8F8A-2B52E2241A4F}"/>
              </a:ext>
            </a:extLst>
          </p:cNvPr>
          <p:cNvSpPr>
            <a:spLocks noGrp="1"/>
          </p:cNvSpPr>
          <p:nvPr>
            <p:ph idx="1"/>
          </p:nvPr>
        </p:nvSpPr>
        <p:spPr>
          <a:xfrm>
            <a:off x="519289" y="349955"/>
            <a:ext cx="11153422" cy="6366934"/>
          </a:xfrm>
        </p:spPr>
        <p:txBody>
          <a:bodyPr>
            <a:normAutofit/>
          </a:bodyPr>
          <a:lstStyle/>
          <a:p>
            <a:pPr marL="0" indent="0">
              <a:buNone/>
            </a:pPr>
            <a:r>
              <a:rPr lang="en-CA" sz="2200" b="1" dirty="0"/>
              <a:t>What does it add to the subject area compared with other published material? (e.g., literature review)</a:t>
            </a:r>
          </a:p>
          <a:p>
            <a:r>
              <a:rPr lang="en-CA" sz="1600" dirty="0"/>
              <a:t>Their approach provide more systematic and general framework for modeling user behavior in social networks, and PCA based approach leverages behaviour feature of user click-stream model used in existing work for anomalous user detection.</a:t>
            </a:r>
          </a:p>
          <a:p>
            <a:r>
              <a:rPr lang="en-CA" sz="1600" dirty="0"/>
              <a:t>Most papers detects fraudulent likes by looking for specific attack signatures.</a:t>
            </a:r>
          </a:p>
          <a:p>
            <a:endParaRPr lang="en-CA" dirty="0"/>
          </a:p>
          <a:p>
            <a:pPr marL="0" indent="0">
              <a:buNone/>
            </a:pPr>
            <a:r>
              <a:rPr lang="en-CA" sz="2200" b="1" dirty="0"/>
              <a:t>Are the conclusions consistent with the evidence and arguments presented?</a:t>
            </a:r>
          </a:p>
          <a:p>
            <a:r>
              <a:rPr lang="en-CA" sz="1600" dirty="0"/>
              <a:t>Yes,  conclusion are consistent and covers all the evidence from experiments. </a:t>
            </a:r>
          </a:p>
          <a:p>
            <a:r>
              <a:rPr lang="en-CA" sz="1600" dirty="0"/>
              <a:t>It achieves a detection rate of over 66% (covering more than 94% of misbehavior) with less than 0.3% false positives. </a:t>
            </a:r>
          </a:p>
          <a:p>
            <a:pPr marL="0" indent="0">
              <a:buNone/>
            </a:pPr>
            <a:endParaRPr lang="en-CA" b="1" dirty="0"/>
          </a:p>
          <a:p>
            <a:pPr marL="0" indent="0">
              <a:buNone/>
            </a:pPr>
            <a:r>
              <a:rPr lang="en-CA" sz="2200" b="1" dirty="0"/>
              <a:t>Do they address the central question posed?</a:t>
            </a:r>
          </a:p>
          <a:p>
            <a:r>
              <a:rPr lang="en-CA" sz="1600" dirty="0"/>
              <a:t>Yes, most of the time paper revolves around anomalous user detection in Facebook using unsupervised learning.</a:t>
            </a:r>
          </a:p>
          <a:p>
            <a:r>
              <a:rPr lang="en-CA" sz="1600" dirty="0"/>
              <a:t>There is a change when classifying anomalous clicks in Facebook Ads they used Supervised learning to test their data.</a:t>
            </a:r>
          </a:p>
        </p:txBody>
      </p:sp>
    </p:spTree>
    <p:extLst>
      <p:ext uri="{BB962C8B-B14F-4D97-AF65-F5344CB8AC3E}">
        <p14:creationId xmlns:p14="http://schemas.microsoft.com/office/powerpoint/2010/main" val="10182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E9960-1049-D344-9E9C-5596EC73C559}"/>
              </a:ext>
            </a:extLst>
          </p:cNvPr>
          <p:cNvSpPr>
            <a:spLocks noGrp="1"/>
          </p:cNvSpPr>
          <p:nvPr>
            <p:ph idx="1"/>
          </p:nvPr>
        </p:nvSpPr>
        <p:spPr>
          <a:xfrm>
            <a:off x="163689" y="304800"/>
            <a:ext cx="11864622" cy="6445956"/>
          </a:xfrm>
        </p:spPr>
        <p:txBody>
          <a:bodyPr>
            <a:normAutofit/>
          </a:bodyPr>
          <a:lstStyle/>
          <a:p>
            <a:pPr marL="0" indent="0">
              <a:buNone/>
            </a:pPr>
            <a:r>
              <a:rPr lang="en-CA" sz="2200" b="1" dirty="0"/>
              <a:t>If the author disagrees significantly with the current academic consensus, do they have a strong case? If not, what would be required to make their claim credible?</a:t>
            </a:r>
          </a:p>
          <a:p>
            <a:pPr marL="57150"/>
            <a:r>
              <a:rPr lang="en-CA" sz="1600" dirty="0"/>
              <a:t>There are 3 approaches for related work has been discussed</a:t>
            </a:r>
            <a:r>
              <a:rPr lang="en-CA" dirty="0"/>
              <a:t>:</a:t>
            </a:r>
          </a:p>
          <a:p>
            <a:pPr marL="514350" lvl="1"/>
            <a:r>
              <a:rPr lang="en-CA" sz="1800" u="sng" dirty="0"/>
              <a:t>Leveraging Hard-to-earn Attributes </a:t>
            </a:r>
            <a:r>
              <a:rPr lang="en-CA" sz="1800" dirty="0"/>
              <a:t>: </a:t>
            </a:r>
            <a:r>
              <a:rPr lang="en-CA" dirty="0"/>
              <a:t>Manual verification of users would be ideal to avoiding Sybils in crowdsourcing systems but does not scale for large-scale systems</a:t>
            </a:r>
            <a:r>
              <a:rPr lang="en-CA" sz="1800" dirty="0"/>
              <a:t>. </a:t>
            </a:r>
          </a:p>
          <a:p>
            <a:pPr marL="971550" lvl="2"/>
            <a:r>
              <a:rPr lang="en-CA" sz="1600" dirty="0"/>
              <a:t>OSN graph : Paper has given some advantages of how this can overcome for large scale networks, paper addressed problems in this approach by referencing other research papers which found disadvantages in it.</a:t>
            </a:r>
          </a:p>
          <a:p>
            <a:pPr marL="514350" lvl="1"/>
            <a:r>
              <a:rPr lang="en-CA" sz="1800" u="sng" dirty="0"/>
              <a:t>Supervised Learning</a:t>
            </a:r>
            <a:r>
              <a:rPr lang="en-CA" sz="1800" dirty="0"/>
              <a:t>: </a:t>
            </a:r>
            <a:r>
              <a:rPr lang="en-CA" dirty="0"/>
              <a:t>Only disadvantage proposed in this approach is that supervised learning are attack specific and vulnerable to </a:t>
            </a:r>
            <a:r>
              <a:rPr lang="en-CA" i="1" dirty="0"/>
              <a:t>adaptive </a:t>
            </a:r>
            <a:r>
              <a:rPr lang="en-CA" dirty="0"/>
              <a:t>attacker strategies. </a:t>
            </a:r>
            <a:endParaRPr lang="en-CA" sz="1800" dirty="0"/>
          </a:p>
          <a:p>
            <a:pPr marL="514350" lvl="1"/>
            <a:r>
              <a:rPr lang="en-CA" sz="1800" u="sng" dirty="0"/>
              <a:t>Unsupervised Learning</a:t>
            </a:r>
            <a:r>
              <a:rPr lang="en-CA" sz="1800" dirty="0"/>
              <a:t>: </a:t>
            </a:r>
            <a:r>
              <a:rPr lang="en-CA" dirty="0"/>
              <a:t>Although this approach has been significant for adaptive attackers, but all the other research used this is different way not in a way this paper proposed. Like:</a:t>
            </a:r>
          </a:p>
          <a:p>
            <a:pPr marL="971550" lvl="2"/>
            <a:r>
              <a:rPr lang="en-CA" sz="1600" dirty="0"/>
              <a:t>Li et al. [45] used to detect volume anomalies in network traffic using unsupervised PCA-based method </a:t>
            </a:r>
          </a:p>
          <a:p>
            <a:pPr marL="971550" lvl="2"/>
            <a:r>
              <a:rPr lang="en-CA" sz="1600" dirty="0"/>
              <a:t>Wang et al. [63] proposed a Sybil detection technique using server-side click- stream models.</a:t>
            </a:r>
          </a:p>
          <a:p>
            <a:pPr marL="685800" lvl="2" indent="0">
              <a:buNone/>
            </a:pPr>
            <a:endParaRPr lang="en-CA" dirty="0"/>
          </a:p>
          <a:p>
            <a:pPr marL="571500" lvl="1" indent="-342900">
              <a:buFont typeface="Wingdings" pitchFamily="2" charset="2"/>
              <a:buChar char="Ø"/>
            </a:pPr>
            <a:r>
              <a:rPr lang="en-CA" sz="2000" dirty="0"/>
              <a:t>However, </a:t>
            </a:r>
            <a:r>
              <a:rPr lang="en-CA" sz="2000" dirty="0" err="1"/>
              <a:t>Croux</a:t>
            </a:r>
            <a:r>
              <a:rPr lang="en-CA" sz="2000" dirty="0"/>
              <a:t> et al. [9, 39] proposed the robust PCA-GRID algorithm that reduces the effect of outliers in the training data. Why this approach was not used instead of simple PCA was not cleared. If PCA-GRID is robust it should have been used.</a:t>
            </a:r>
            <a:endParaRPr lang="en-CA" sz="1400" dirty="0"/>
          </a:p>
          <a:p>
            <a:pPr marL="0" indent="0">
              <a:buNone/>
            </a:pPr>
            <a:endParaRPr lang="en-CA" sz="2200" dirty="0"/>
          </a:p>
        </p:txBody>
      </p:sp>
    </p:spTree>
    <p:extLst>
      <p:ext uri="{BB962C8B-B14F-4D97-AF65-F5344CB8AC3E}">
        <p14:creationId xmlns:p14="http://schemas.microsoft.com/office/powerpoint/2010/main" val="422257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096C0-8B22-D241-A77B-A0E0CDCDEA31}"/>
              </a:ext>
            </a:extLst>
          </p:cNvPr>
          <p:cNvSpPr>
            <a:spLocks noGrp="1"/>
          </p:cNvSpPr>
          <p:nvPr>
            <p:ph idx="1"/>
          </p:nvPr>
        </p:nvSpPr>
        <p:spPr>
          <a:xfrm>
            <a:off x="482601" y="776112"/>
            <a:ext cx="10131425" cy="5297310"/>
          </a:xfrm>
        </p:spPr>
        <p:txBody>
          <a:bodyPr/>
          <a:lstStyle/>
          <a:p>
            <a:pPr marL="0" indent="0">
              <a:buNone/>
            </a:pPr>
            <a:r>
              <a:rPr lang="en-CA" sz="2800" b="1" dirty="0"/>
              <a:t>Is there any major flow in the paper?</a:t>
            </a:r>
          </a:p>
          <a:p>
            <a:r>
              <a:rPr lang="en-CA" sz="2000" dirty="0"/>
              <a:t>One flaw is that to evaluate the effectiveness of the anomaly detection technique they crawled the publicly-visible user behavior from the black-market (websites offering paid Facebook likes).</a:t>
            </a:r>
          </a:p>
          <a:p>
            <a:pPr lvl="1"/>
            <a:r>
              <a:rPr lang="en-CA" sz="2000" dirty="0"/>
              <a:t>Collusion network: They obtained 2,259 likes on three Facebook pages they created, obtaining a set of 2,210 users, at an average cost of around $25 for 1,000 likes. The price for each like (in virtual credits) is set by the user requesting likes; the higher the price, the more likely it is that other users will accept the offer. They can simply be normal users attracted by money. And then crawled user activity of those users.</a:t>
            </a:r>
          </a:p>
          <a:p>
            <a:pPr lvl="1"/>
            <a:r>
              <a:rPr lang="en-CA" sz="2000" dirty="0"/>
              <a:t>Compromised accounts: They clustered the posts (based on content similarity) made to these users’ walls and manually inspected the top 20 most common posts. Among these 20 posts, two posts looked suspicious. Considering which parameters manual inspection was performed and how 2 posts looked suspicious on what basis is not explained.</a:t>
            </a:r>
          </a:p>
          <a:p>
            <a:endParaRPr lang="en-US" dirty="0"/>
          </a:p>
        </p:txBody>
      </p:sp>
    </p:spTree>
    <p:extLst>
      <p:ext uri="{BB962C8B-B14F-4D97-AF65-F5344CB8AC3E}">
        <p14:creationId xmlns:p14="http://schemas.microsoft.com/office/powerpoint/2010/main" val="12815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B07B3-9F58-8D4C-81F8-63776FFA1001}"/>
              </a:ext>
            </a:extLst>
          </p:cNvPr>
          <p:cNvSpPr>
            <a:spLocks noGrp="1"/>
          </p:cNvSpPr>
          <p:nvPr>
            <p:ph idx="1"/>
          </p:nvPr>
        </p:nvSpPr>
        <p:spPr>
          <a:xfrm>
            <a:off x="685801" y="564445"/>
            <a:ext cx="10131425" cy="5226756"/>
          </a:xfrm>
        </p:spPr>
        <p:txBody>
          <a:bodyPr>
            <a:normAutofit/>
          </a:bodyPr>
          <a:lstStyle/>
          <a:p>
            <a:pPr marL="0" indent="0">
              <a:buNone/>
            </a:pPr>
            <a:r>
              <a:rPr lang="en-US" sz="2400" b="1" dirty="0"/>
              <a:t>Detection Accuracy</a:t>
            </a:r>
            <a:r>
              <a:rPr lang="en-US" sz="2400" dirty="0"/>
              <a:t>: </a:t>
            </a:r>
          </a:p>
          <a:p>
            <a:r>
              <a:rPr lang="en-US" dirty="0"/>
              <a:t>Paper considers 6 month sliding window and users that joined before window will be considered if had at least 1 like.</a:t>
            </a:r>
          </a:p>
          <a:p>
            <a:r>
              <a:rPr lang="en-US" dirty="0"/>
              <a:t>So, it is not valuable to monitor a user who one have a single like, if that user is an anomalous and perform malicious activity can get away.</a:t>
            </a:r>
          </a:p>
          <a:p>
            <a:r>
              <a:rPr lang="en-US" dirty="0"/>
              <a:t>Users are anomalous if exceeds threshold, which paper takes 3% based on Facebook as it estimates 3.3.%.</a:t>
            </a:r>
          </a:p>
        </p:txBody>
      </p:sp>
    </p:spTree>
    <p:extLst>
      <p:ext uri="{BB962C8B-B14F-4D97-AF65-F5344CB8AC3E}">
        <p14:creationId xmlns:p14="http://schemas.microsoft.com/office/powerpoint/2010/main" val="25514300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1444</TotalTime>
  <Words>1020</Words>
  <Application>Microsoft Macintosh PowerPoint</Application>
  <PresentationFormat>Widescreen</PresentationFormat>
  <Paragraphs>57</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Celestial</vt:lpstr>
      <vt:lpstr>Paper Review AI IN CYBERSECURITY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Review AI IN CYBERSECURITY</dc:title>
  <dc:creator>Mayank Semwal</dc:creator>
  <cp:lastModifiedBy>Mayank Semwal</cp:lastModifiedBy>
  <cp:revision>101</cp:revision>
  <dcterms:created xsi:type="dcterms:W3CDTF">2019-08-14T05:00:31Z</dcterms:created>
  <dcterms:modified xsi:type="dcterms:W3CDTF">2019-08-19T10:12:06Z</dcterms:modified>
</cp:coreProperties>
</file>